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2" r:id="rId2"/>
    <p:sldId id="477" r:id="rId3"/>
    <p:sldId id="478" r:id="rId4"/>
    <p:sldId id="463" r:id="rId5"/>
    <p:sldId id="475" r:id="rId6"/>
  </p:sldIdLst>
  <p:sldSz cx="9721850" cy="6858000"/>
  <p:notesSz cx="6794500" cy="9931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0"/>
    <a:srgbClr val="D20000"/>
    <a:srgbClr val="18A8E8"/>
    <a:srgbClr val="1599EB"/>
    <a:srgbClr val="00FFFF"/>
    <a:srgbClr val="00CCFF"/>
    <a:srgbClr val="339966"/>
    <a:srgbClr val="0033CC"/>
    <a:srgbClr val="CC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50" autoAdjust="0"/>
  </p:normalViewPr>
  <p:slideViewPr>
    <p:cSldViewPr>
      <p:cViewPr varScale="1">
        <p:scale>
          <a:sx n="83" d="100"/>
          <a:sy n="83" d="100"/>
        </p:scale>
        <p:origin x="-1282" y="-62"/>
      </p:cViewPr>
      <p:guideLst>
        <p:guide orient="horz" pos="2160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DFD3AAEA-2B14-4C7A-9D30-AC496083F004}" type="datetimeFigureOut">
              <a:rPr lang="zh-CN" altLang="en-US"/>
              <a:pPr>
                <a:defRPr/>
              </a:pPr>
              <a:t>2019-7-30</a:t>
            </a:fld>
            <a:endParaRPr lang="en-US" altLang="zh-CN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737054E8-F4B1-4BB9-8E55-CE49FE6D39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520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B0D08094-88C6-46AA-AACA-5735D9175661}" type="datetimeFigureOut">
              <a:rPr lang="zh-CN" altLang="en-US"/>
              <a:pPr>
                <a:defRPr/>
              </a:pPr>
              <a:t>2019-7-30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8825" y="744538"/>
            <a:ext cx="52768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8751B40D-34EB-4758-B70C-3A48694F92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511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1B40D-34EB-4758-B70C-3A48694F9268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9682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1B40D-34EB-4758-B70C-3A48694F9268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09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1B40D-34EB-4758-B70C-3A48694F9268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09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1B40D-34EB-4758-B70C-3A48694F9268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09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1B40D-34EB-4758-B70C-3A48694F9268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409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pic>
        <p:nvPicPr>
          <p:cNvPr id="4" name="Picture 1" descr="RQK1F2_Z[MT8$K)1V0@GX~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46743" y="1142984"/>
            <a:ext cx="2143125" cy="4587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None/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4" name="TextBox 3"/>
          <p:cNvSpPr txBox="1"/>
          <p:nvPr userDrawn="1"/>
        </p:nvSpPr>
        <p:spPr>
          <a:xfrm flipV="1">
            <a:off x="6146809" y="142852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Picture 1" descr="RQK1F2_Z[MT8$K)1V0@GX~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89817" y="214290"/>
            <a:ext cx="2143125" cy="4587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 flipV="1">
            <a:off x="6367405" y="6211669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8725" y="53975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Box 4"/>
          <p:cNvSpPr txBox="1"/>
          <p:nvPr userDrawn="1"/>
        </p:nvSpPr>
        <p:spPr>
          <a:xfrm flipV="1">
            <a:off x="6146809" y="142852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6" name="Picture 1" descr="RQK1F2_Z[MT8$K)1V0@GX~M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89817" y="214290"/>
            <a:ext cx="2143125" cy="458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 flipV="1">
            <a:off x="6367405" y="6211669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liqh1\Application Data\Tencent\Users\422357855\QQ\WinTemp\RichOle\Q71C2B_S}X09GLR546S4BB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" y="5867400"/>
            <a:ext cx="9721081" cy="102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[3V3SJ54V%GE6U`B36X%%`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314825"/>
            <a:ext cx="32099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 userDrawn="1"/>
        </p:nvSpPr>
        <p:spPr>
          <a:xfrm>
            <a:off x="6375400" y="6032956"/>
            <a:ext cx="33464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100" b="0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charset="0"/>
                <a:ea typeface="宋体" charset="-122"/>
                <a:cs typeface="+mn-cs"/>
              </a:rPr>
              <a:t>Create a better life for our global customers with comfort, efficient and healthy air conditioners.</a:t>
            </a:r>
            <a:endParaRPr lang="zh-CN" altLang="en-US" sz="1100" b="0" kern="1200" dirty="0">
              <a:solidFill>
                <a:schemeClr val="accent5">
                  <a:lumMod val="75000"/>
                </a:schemeClr>
              </a:solidFill>
              <a:effectLst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251325" y="6583363"/>
            <a:ext cx="12192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E3B5E97A-55D7-4546-B9EB-A02C2CB46355}" type="slidenum">
              <a:rPr lang="en-US" altLang="zh-CN" sz="1200">
                <a:ea typeface="宋体" pitchFamily="2" charset="-122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zh-CN" sz="1200" dirty="0">
              <a:ea typeface="宋体" pitchFamily="2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3889532" y="6376594"/>
            <a:ext cx="1757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kumimoji="0" lang="en-US" sz="1600" b="0" dirty="0" smtClean="0">
                <a:solidFill>
                  <a:schemeClr val="bg1">
                    <a:lumMod val="65000"/>
                  </a:schemeClr>
                </a:solidFill>
                <a:ea typeface="宋体" pitchFamily="2" charset="-122"/>
              </a:rPr>
              <a:t>Company Private</a:t>
            </a:r>
            <a:endParaRPr kumimoji="0" lang="en-US" sz="1600" b="0" dirty="0">
              <a:solidFill>
                <a:schemeClr val="bg1">
                  <a:lumMod val="65000"/>
                </a:schemeClr>
              </a:solidFill>
              <a:ea typeface="宋体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 flipV="1">
            <a:off x="388967" y="678816"/>
            <a:ext cx="8686800" cy="36513"/>
          </a:xfrm>
          <a:prstGeom prst="rect">
            <a:avLst/>
          </a:prstGeom>
          <a:gradFill rotWithShape="0">
            <a:gsLst>
              <a:gs pos="0">
                <a:srgbClr val="145064"/>
              </a:gs>
              <a:gs pos="100000">
                <a:srgbClr val="33CCFF">
                  <a:alpha val="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/>
          <a:p>
            <a:endParaRPr kumimoji="0" lang="zh-CN" altLang="en-US" b="1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7463" y="53975"/>
            <a:ext cx="2819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Box 7"/>
          <p:cNvSpPr txBox="1"/>
          <p:nvPr userDrawn="1"/>
        </p:nvSpPr>
        <p:spPr>
          <a:xfrm flipV="1">
            <a:off x="6146809" y="142852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9" name="Picture 1" descr="RQK1F2_Z[MT8$K)1V0@GX~M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89817" y="214290"/>
            <a:ext cx="2143125" cy="4587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 flipV="1">
            <a:off x="6367405" y="6211669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8725" y="53975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TextBox 5"/>
          <p:cNvSpPr txBox="1"/>
          <p:nvPr userDrawn="1"/>
        </p:nvSpPr>
        <p:spPr>
          <a:xfrm flipV="1">
            <a:off x="6146809" y="142852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7" name="Picture 1" descr="RQK1F2_Z[MT8$K)1V0@GX~M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89817" y="214290"/>
            <a:ext cx="2143125" cy="4587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 flipV="1">
            <a:off x="6367405" y="6211669"/>
            <a:ext cx="33544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87503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600200"/>
            <a:ext cx="8750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7372350" y="6457950"/>
            <a:ext cx="22542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0099FF"/>
                </a:solidFill>
                <a:ea typeface="宋体" pitchFamily="2" charset="-122"/>
              </a:rPr>
              <a:t>Create A Better Life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4251325" y="6583363"/>
            <a:ext cx="12192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E3B5E97A-55D7-4546-B9EB-A02C2CB46355}" type="slidenum">
              <a:rPr lang="en-US" altLang="zh-CN" sz="1200">
                <a:ea typeface="宋体" pitchFamily="2" charset="-122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zh-CN" sz="1200" dirty="0">
              <a:ea typeface="宋体" pitchFamily="2" charset="-122"/>
            </a:endParaRPr>
          </a:p>
        </p:txBody>
      </p:sp>
      <p:sp>
        <p:nvSpPr>
          <p:cNvPr id="8" name="矩形 6"/>
          <p:cNvSpPr/>
          <p:nvPr userDrawn="1"/>
        </p:nvSpPr>
        <p:spPr>
          <a:xfrm>
            <a:off x="7372350" y="66889"/>
            <a:ext cx="2016225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150000"/>
              </a:lnSpc>
              <a:spcBef>
                <a:spcPct val="15000"/>
              </a:spcBef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Arial" charset="0"/>
                <a:ea typeface="黑体" pitchFamily="2" charset="-122"/>
                <a:cs typeface="+mn-cs"/>
              </a:rPr>
              <a:t>MIDEA   CARRIER</a:t>
            </a:r>
            <a:endParaRPr lang="zh-CN" altLang="en-US" sz="1400" b="1" kern="1200" dirty="0" smtClean="0">
              <a:solidFill>
                <a:schemeClr val="tx1"/>
              </a:solidFill>
              <a:latin typeface="Arial" charset="0"/>
              <a:ea typeface="黑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" y="3212975"/>
            <a:ext cx="9721849" cy="154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lvl="0" algn="ctr" eaLnBrk="1" hangingPunct="1">
              <a:lnSpc>
                <a:spcPct val="150000"/>
              </a:lnSpc>
              <a:spcBef>
                <a:spcPct val="15000"/>
              </a:spcBef>
            </a:pPr>
            <a:r>
              <a:rPr lang="en-US" altLang="zh-CN" sz="3200" dirty="0" smtClean="0">
                <a:latin typeface="+mn-lt"/>
                <a:ea typeface="黑体" pitchFamily="2" charset="-122"/>
              </a:rPr>
              <a:t>FMCC Engineering</a:t>
            </a:r>
            <a:endParaRPr lang="zh-CN" altLang="en-US" sz="3200" dirty="0" smtClean="0">
              <a:latin typeface="+mn-lt"/>
              <a:ea typeface="黑体" pitchFamily="2" charset="-122"/>
            </a:endParaRPr>
          </a:p>
          <a:p>
            <a:pPr algn="ctr" eaLnBrk="1" hangingPunct="1">
              <a:lnSpc>
                <a:spcPct val="150000"/>
              </a:lnSpc>
              <a:spcBef>
                <a:spcPct val="15000"/>
              </a:spcBef>
            </a:pPr>
            <a:r>
              <a:rPr lang="en-US" sz="2800" dirty="0" smtClean="0"/>
              <a:t>J</a:t>
            </a:r>
            <a:r>
              <a:rPr lang="en-US" altLang="zh-CN" sz="2800" dirty="0" smtClean="0"/>
              <a:t>ul</a:t>
            </a:r>
            <a:r>
              <a:rPr lang="en-US" sz="2800" dirty="0" smtClean="0"/>
              <a:t>, 2019</a:t>
            </a:r>
            <a:endParaRPr kumimoji="0" lang="es-MX" altLang="en-US" sz="1800" b="0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727" y="1348562"/>
            <a:ext cx="9721849" cy="106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lvl="0" algn="ctr" eaLnBrk="1" hangingPunct="1">
              <a:lnSpc>
                <a:spcPct val="150000"/>
              </a:lnSpc>
              <a:spcBef>
                <a:spcPct val="15000"/>
              </a:spcBef>
            </a:pPr>
            <a:r>
              <a:rPr lang="en-US" altLang="zh-CN" sz="4800" dirty="0" smtClean="0">
                <a:latin typeface="+mn-lt"/>
                <a:ea typeface="黑体" pitchFamily="2" charset="-122"/>
              </a:rPr>
              <a:t>Trouble Shooting for Portable </a:t>
            </a:r>
            <a:endParaRPr lang="zh-CN" altLang="en-US" sz="4800" dirty="0" smtClean="0"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>
            <a:spLocks noChangeArrowheads="1"/>
          </p:cNvSpPr>
          <p:nvPr/>
        </p:nvSpPr>
        <p:spPr bwMode="auto">
          <a:xfrm>
            <a:off x="428983" y="323850"/>
            <a:ext cx="86407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eaLnBrk="1" hangingPunct="1"/>
            <a:r>
              <a:rPr kumimoji="0" lang="en-US" altLang="zh-CN" sz="3600" dirty="0" smtClean="0">
                <a:latin typeface="黑体" pitchFamily="2" charset="-122"/>
                <a:ea typeface="黑体" pitchFamily="2" charset="-122"/>
              </a:rPr>
              <a:t>					     </a:t>
            </a:r>
            <a:endParaRPr kumimoji="0" lang="es-AR" b="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446049" y="678816"/>
            <a:ext cx="8686800" cy="36513"/>
          </a:xfrm>
          <a:prstGeom prst="rect">
            <a:avLst/>
          </a:prstGeom>
          <a:gradFill rotWithShape="0">
            <a:gsLst>
              <a:gs pos="0">
                <a:srgbClr val="145064"/>
              </a:gs>
              <a:gs pos="100000">
                <a:srgbClr val="33CCFF">
                  <a:alpha val="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/>
          <a:p>
            <a:endParaRPr kumimoji="0" lang="zh-CN" altLang="en-US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0331" y="151916"/>
            <a:ext cx="8487346" cy="563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Sensor Issue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3373257" y="814739"/>
            <a:ext cx="3832978" cy="382013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133731" tIns="66866" rIns="133731" bIns="66866" rtlCol="0" anchor="ctr">
            <a:normAutofit fontScale="97500"/>
          </a:bodyPr>
          <a:lstStyle>
            <a:lvl1pPr algn="ctr" defTabSz="1337310" rtl="0" eaLnBrk="1" latinLnBrk="0" hangingPunct="1">
              <a:spcBef>
                <a:spcPct val="0"/>
              </a:spcBef>
              <a:buNone/>
              <a:defRPr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3373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smtClean="0">
                <a:solidFill>
                  <a:sysClr val="windowText" lastClr="000000"/>
                </a:solidFill>
                <a:latin typeface="Arial" pitchFamily="34" charset="0"/>
                <a:ea typeface="宋体"/>
                <a:cs typeface="Arial" pitchFamily="34" charset="0"/>
              </a:rPr>
              <a:t>Error </a:t>
            </a:r>
            <a:r>
              <a:rPr kumimoji="0" lang="en-US" altLang="zh-CN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宋体"/>
                <a:cs typeface="Arial" pitchFamily="34" charset="0"/>
              </a:rPr>
              <a:t>code: E1,E2,E3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  <a:cs typeface="Arial" pitchFamily="34" charset="0"/>
            </a:endParaRP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 flipV="1">
            <a:off x="6374841" y="6062906"/>
            <a:ext cx="1494484" cy="6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H="1">
            <a:off x="5305313" y="1973092"/>
            <a:ext cx="0" cy="37825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7296451" y="3262722"/>
            <a:ext cx="1080135" cy="389631"/>
            <a:chOff x="5580" y="2688"/>
            <a:chExt cx="1080" cy="468"/>
          </a:xfrm>
          <a:solidFill>
            <a:sysClr val="window" lastClr="FFFFFF"/>
          </a:solidFill>
        </p:grpSpPr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5760" y="2688"/>
              <a:ext cx="720" cy="4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Error</a:t>
              </a:r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5580" y="3156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5319087" y="3940714"/>
            <a:ext cx="0" cy="462331"/>
          </a:xfrm>
          <a:prstGeom prst="line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" name="AutoShape 13"/>
          <p:cNvSpPr>
            <a:spLocks noChangeArrowheads="1"/>
          </p:cNvSpPr>
          <p:nvPr/>
        </p:nvSpPr>
        <p:spPr bwMode="auto">
          <a:xfrm>
            <a:off x="3506359" y="4415548"/>
            <a:ext cx="3780473" cy="660499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the sensor is good or not?</a:t>
            </a:r>
          </a:p>
        </p:txBody>
      </p:sp>
      <p:grpSp>
        <p:nvGrpSpPr>
          <p:cNvPr id="52" name="Group 14"/>
          <p:cNvGrpSpPr>
            <a:grpSpLocks/>
          </p:cNvGrpSpPr>
          <p:nvPr/>
        </p:nvGrpSpPr>
        <p:grpSpPr bwMode="auto">
          <a:xfrm>
            <a:off x="7247327" y="4456849"/>
            <a:ext cx="1080135" cy="391716"/>
            <a:chOff x="5580" y="2688"/>
            <a:chExt cx="1080" cy="468"/>
          </a:xfrm>
          <a:solidFill>
            <a:sysClr val="window" lastClr="FFFFFF"/>
          </a:solidFill>
        </p:grpSpPr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>
              <a:off x="5760" y="2688"/>
              <a:ext cx="720" cy="4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Error</a:t>
              </a:r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5580" y="3156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55" name="AutoShape 17"/>
          <p:cNvSpPr>
            <a:spLocks noChangeArrowheads="1"/>
          </p:cNvSpPr>
          <p:nvPr/>
        </p:nvSpPr>
        <p:spPr bwMode="auto">
          <a:xfrm>
            <a:off x="8492912" y="3141446"/>
            <a:ext cx="1279873" cy="899070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Well connected the sensor and PCB</a:t>
            </a:r>
          </a:p>
        </p:txBody>
      </p:sp>
      <p:sp>
        <p:nvSpPr>
          <p:cNvPr id="56" name="AutoShape 18"/>
          <p:cNvSpPr>
            <a:spLocks noChangeArrowheads="1"/>
          </p:cNvSpPr>
          <p:nvPr/>
        </p:nvSpPr>
        <p:spPr bwMode="auto">
          <a:xfrm>
            <a:off x="8386289" y="4475555"/>
            <a:ext cx="1219896" cy="711963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Replace the bad sensor</a:t>
            </a:r>
          </a:p>
        </p:txBody>
      </p:sp>
      <p:sp>
        <p:nvSpPr>
          <p:cNvPr id="57" name="AutoShape 19"/>
          <p:cNvSpPr>
            <a:spLocks noChangeArrowheads="1"/>
          </p:cNvSpPr>
          <p:nvPr/>
        </p:nvSpPr>
        <p:spPr bwMode="auto">
          <a:xfrm>
            <a:off x="3413849" y="3279988"/>
            <a:ext cx="3872983" cy="621986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the connection port between sensor and PCB is loose or not connected</a:t>
            </a:r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5319087" y="5076047"/>
            <a:ext cx="0" cy="756345"/>
          </a:xfrm>
          <a:prstGeom prst="line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4422098" y="5829739"/>
            <a:ext cx="1952743" cy="479226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PCB</a:t>
            </a: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-7516" y="4225616"/>
            <a:ext cx="2162741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Sensor is open circuit?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-7516" y="4931929"/>
            <a:ext cx="2162741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Sensor is short 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circuit?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56865" y="5832835"/>
            <a:ext cx="2098360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Component damaged?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84985" y="6336397"/>
            <a:ext cx="2170367" cy="473592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  </a:t>
            </a:r>
            <a:r>
              <a:rPr lang="en-US" altLang="zh-CN" sz="1100" b="0" i="0" kern="0" dirty="0">
                <a:solidFill>
                  <a:prstClr val="black"/>
                </a:solidFill>
                <a:ea typeface="宋体" pitchFamily="2" charset="-122"/>
                <a:cs typeface="Times New Roman" pitchFamily="18" charset="0"/>
              </a:rPr>
              <a:t>Any other material inside the display board? Wet</a:t>
            </a:r>
            <a:r>
              <a:rPr lang="en-US" altLang="zh-CN" sz="1100" b="0" i="0" kern="0" dirty="0" smtClean="0">
                <a:solidFill>
                  <a:prstClr val="black"/>
                </a:solidFill>
                <a:ea typeface="宋体" pitchFamily="2" charset="-122"/>
                <a:cs typeface="Times New Roman" pitchFamily="18" charset="0"/>
              </a:rPr>
              <a:t>?</a:t>
            </a:r>
            <a:r>
              <a: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Wet?</a:t>
            </a:r>
          </a:p>
        </p:txBody>
      </p:sp>
      <p:sp>
        <p:nvSpPr>
          <p:cNvPr id="64" name="AutoShape 32"/>
          <p:cNvSpPr>
            <a:spLocks noChangeArrowheads="1"/>
          </p:cNvSpPr>
          <p:nvPr/>
        </p:nvSpPr>
        <p:spPr bwMode="auto">
          <a:xfrm>
            <a:off x="7874171" y="5709816"/>
            <a:ext cx="1603400" cy="525750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Replace IU chip or PCB</a:t>
            </a:r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-5015" y="1124744"/>
            <a:ext cx="2160240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Room temp. 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sensor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-7517" y="1668777"/>
            <a:ext cx="2355372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Indoor coil middle temp. 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sensor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-7517" y="2539505"/>
            <a:ext cx="2450773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b="0" i="0" kern="0" noProof="0" dirty="0" smtClean="0">
                <a:solidFill>
                  <a:prstClr val="black"/>
                </a:solidFill>
                <a:ea typeface="宋体" pitchFamily="2" charset="-122"/>
                <a:cs typeface="Times New Roman" pitchFamily="18" charset="0"/>
              </a:rPr>
              <a:t>Out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door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coil outlet temp. 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sensor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 flipH="1">
            <a:off x="5307222" y="1196752"/>
            <a:ext cx="0" cy="2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3481981" y="1487960"/>
            <a:ext cx="3780473" cy="48513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algn="ctr"/>
            <a:r>
              <a:rPr lang="en-US" altLang="zh-CN" sz="1100" b="0" dirty="0">
                <a:solidFill>
                  <a:prstClr val="black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Indoor temp. sensor abnormal</a:t>
            </a:r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5523409" y="3940715"/>
            <a:ext cx="964651" cy="28353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OK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>
            <a:off x="5523409" y="5358373"/>
            <a:ext cx="964651" cy="28353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OK</a:t>
            </a:r>
          </a:p>
        </p:txBody>
      </p:sp>
      <p:sp>
        <p:nvSpPr>
          <p:cNvPr id="73" name="Line 31"/>
          <p:cNvSpPr>
            <a:spLocks noChangeShapeType="1"/>
          </p:cNvSpPr>
          <p:nvPr/>
        </p:nvSpPr>
        <p:spPr bwMode="auto">
          <a:xfrm flipH="1" flipV="1">
            <a:off x="2461268" y="1311518"/>
            <a:ext cx="1020713" cy="189021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4" name="Line 31"/>
          <p:cNvSpPr>
            <a:spLocks noChangeShapeType="1"/>
          </p:cNvSpPr>
          <p:nvPr/>
        </p:nvSpPr>
        <p:spPr bwMode="auto">
          <a:xfrm flipH="1">
            <a:off x="2485646" y="1796650"/>
            <a:ext cx="1020713" cy="0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5" name="Line 31"/>
          <p:cNvSpPr>
            <a:spLocks noChangeShapeType="1"/>
          </p:cNvSpPr>
          <p:nvPr/>
        </p:nvSpPr>
        <p:spPr bwMode="auto">
          <a:xfrm flipH="1">
            <a:off x="2461268" y="1878580"/>
            <a:ext cx="1020713" cy="850595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6" name="Line 31"/>
          <p:cNvSpPr>
            <a:spLocks noChangeShapeType="1"/>
          </p:cNvSpPr>
          <p:nvPr/>
        </p:nvSpPr>
        <p:spPr bwMode="auto">
          <a:xfrm flipH="1" flipV="1">
            <a:off x="2461268" y="4318758"/>
            <a:ext cx="1020713" cy="189021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7" name="Line 31"/>
          <p:cNvSpPr>
            <a:spLocks noChangeShapeType="1"/>
          </p:cNvSpPr>
          <p:nvPr/>
        </p:nvSpPr>
        <p:spPr bwMode="auto">
          <a:xfrm flipH="1">
            <a:off x="2461268" y="4791310"/>
            <a:ext cx="1020713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 flipH="1" flipV="1">
            <a:off x="2227466" y="5903739"/>
            <a:ext cx="2041427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H="1">
            <a:off x="2252837" y="6167199"/>
            <a:ext cx="2041427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0" name="Text Box 15"/>
          <p:cNvSpPr txBox="1">
            <a:spLocks noChangeArrowheads="1"/>
          </p:cNvSpPr>
          <p:nvPr/>
        </p:nvSpPr>
        <p:spPr bwMode="auto">
          <a:xfrm>
            <a:off x="6594869" y="5661852"/>
            <a:ext cx="720090" cy="2835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Error</a:t>
            </a:r>
          </a:p>
        </p:txBody>
      </p:sp>
      <p:sp>
        <p:nvSpPr>
          <p:cNvPr id="42" name="AutoShape 19"/>
          <p:cNvSpPr>
            <a:spLocks noChangeArrowheads="1"/>
          </p:cNvSpPr>
          <p:nvPr/>
        </p:nvSpPr>
        <p:spPr bwMode="auto">
          <a:xfrm>
            <a:off x="3389471" y="2418182"/>
            <a:ext cx="3872983" cy="425638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Power off and</a:t>
            </a:r>
            <a:r>
              <a:rPr kumimoji="0" lang="en-US" altLang="zh-CN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 restart the system 3 minutes later to check the error remain or not</a:t>
            </a:r>
            <a:endParaRPr kumimoji="0" lang="en-US" altLang="zh-CN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>
            <a:off x="5325961" y="2877272"/>
            <a:ext cx="1" cy="38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12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>
            <a:spLocks noChangeArrowheads="1"/>
          </p:cNvSpPr>
          <p:nvPr/>
        </p:nvSpPr>
        <p:spPr bwMode="auto">
          <a:xfrm>
            <a:off x="428983" y="323850"/>
            <a:ext cx="86407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eaLnBrk="1" hangingPunct="1"/>
            <a:r>
              <a:rPr kumimoji="0" lang="en-US" altLang="zh-CN" sz="3600" dirty="0" smtClean="0">
                <a:latin typeface="黑体" pitchFamily="2" charset="-122"/>
                <a:ea typeface="黑体" pitchFamily="2" charset="-122"/>
              </a:rPr>
              <a:t>					     </a:t>
            </a:r>
            <a:endParaRPr kumimoji="0" lang="es-AR" b="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446049" y="678816"/>
            <a:ext cx="8686800" cy="36513"/>
          </a:xfrm>
          <a:prstGeom prst="rect">
            <a:avLst/>
          </a:prstGeom>
          <a:gradFill rotWithShape="0">
            <a:gsLst>
              <a:gs pos="0">
                <a:srgbClr val="145064"/>
              </a:gs>
              <a:gs pos="100000">
                <a:srgbClr val="33CCFF">
                  <a:alpha val="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/>
          <a:p>
            <a:endParaRPr kumimoji="0" lang="zh-CN" altLang="en-US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0331" y="151916"/>
            <a:ext cx="8487346" cy="563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Display panel communication </a:t>
            </a:r>
            <a:r>
              <a:rPr kumimoji="0" lang="en-US" altLang="zh-CN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error(E4) 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3373257" y="814739"/>
            <a:ext cx="3832978" cy="382013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133731" tIns="66866" rIns="133731" bIns="66866" rtlCol="0" anchor="ctr">
            <a:normAutofit fontScale="97500"/>
          </a:bodyPr>
          <a:lstStyle>
            <a:lvl1pPr algn="ctr" defTabSz="1337310" rtl="0" eaLnBrk="1" latinLnBrk="0" hangingPunct="1">
              <a:spcBef>
                <a:spcPct val="0"/>
              </a:spcBef>
              <a:buNone/>
              <a:defRPr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3373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smtClean="0">
                <a:solidFill>
                  <a:sysClr val="windowText" lastClr="000000"/>
                </a:solidFill>
                <a:latin typeface="Arial" pitchFamily="34" charset="0"/>
                <a:ea typeface="宋体"/>
                <a:cs typeface="Arial" pitchFamily="34" charset="0"/>
              </a:rPr>
              <a:t>Error </a:t>
            </a:r>
            <a:r>
              <a:rPr kumimoji="0" lang="en-US" altLang="zh-CN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宋体"/>
                <a:cs typeface="Arial" pitchFamily="34" charset="0"/>
              </a:rPr>
              <a:t>code: </a:t>
            </a:r>
            <a:r>
              <a:rPr kumimoji="0" lang="en-US" altLang="zh-CN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宋体"/>
                <a:cs typeface="Arial" pitchFamily="34" charset="0"/>
              </a:rPr>
              <a:t>E4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  <a:cs typeface="Arial" pitchFamily="34" charset="0"/>
            </a:endParaRP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 flipV="1">
            <a:off x="6374841" y="6062906"/>
            <a:ext cx="1494484" cy="6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H="1">
            <a:off x="5319087" y="2065107"/>
            <a:ext cx="0" cy="3512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7361842" y="2930663"/>
            <a:ext cx="1080135" cy="389631"/>
            <a:chOff x="5580" y="2688"/>
            <a:chExt cx="1080" cy="468"/>
          </a:xfrm>
          <a:solidFill>
            <a:sysClr val="window" lastClr="FFFFFF"/>
          </a:solidFill>
        </p:grpSpPr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5760" y="2688"/>
              <a:ext cx="720" cy="4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Error</a:t>
              </a:r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5580" y="3156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5319087" y="4031124"/>
            <a:ext cx="0" cy="371922"/>
          </a:xfrm>
          <a:prstGeom prst="line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" name="AutoShape 13"/>
          <p:cNvSpPr>
            <a:spLocks noChangeArrowheads="1"/>
          </p:cNvSpPr>
          <p:nvPr/>
        </p:nvSpPr>
        <p:spPr bwMode="auto">
          <a:xfrm>
            <a:off x="3506359" y="4415548"/>
            <a:ext cx="3780473" cy="660499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the display board?</a:t>
            </a:r>
          </a:p>
        </p:txBody>
      </p:sp>
      <p:grpSp>
        <p:nvGrpSpPr>
          <p:cNvPr id="52" name="Group 14"/>
          <p:cNvGrpSpPr>
            <a:grpSpLocks/>
          </p:cNvGrpSpPr>
          <p:nvPr/>
        </p:nvGrpSpPr>
        <p:grpSpPr bwMode="auto">
          <a:xfrm>
            <a:off x="7247327" y="4456849"/>
            <a:ext cx="1080135" cy="391716"/>
            <a:chOff x="5580" y="2688"/>
            <a:chExt cx="1080" cy="468"/>
          </a:xfrm>
          <a:solidFill>
            <a:sysClr val="window" lastClr="FFFFFF"/>
          </a:solidFill>
        </p:grpSpPr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>
              <a:off x="5760" y="2688"/>
              <a:ext cx="720" cy="4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itchFamily="34" charset="0"/>
                  <a:ea typeface="华文中宋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Error</a:t>
              </a:r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5580" y="3156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55" name="AutoShape 17"/>
          <p:cNvSpPr>
            <a:spLocks noChangeArrowheads="1"/>
          </p:cNvSpPr>
          <p:nvPr/>
        </p:nvSpPr>
        <p:spPr bwMode="auto">
          <a:xfrm>
            <a:off x="8429808" y="2870408"/>
            <a:ext cx="1279873" cy="899070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Well connected the sensor and PCB</a:t>
            </a:r>
          </a:p>
        </p:txBody>
      </p:sp>
      <p:sp>
        <p:nvSpPr>
          <p:cNvPr id="56" name="AutoShape 18"/>
          <p:cNvSpPr>
            <a:spLocks noChangeArrowheads="1"/>
          </p:cNvSpPr>
          <p:nvPr/>
        </p:nvSpPr>
        <p:spPr bwMode="auto">
          <a:xfrm>
            <a:off x="8386289" y="4475555"/>
            <a:ext cx="1219896" cy="711963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Replace the display board</a:t>
            </a:r>
          </a:p>
        </p:txBody>
      </p:sp>
      <p:sp>
        <p:nvSpPr>
          <p:cNvPr id="57" name="AutoShape 19"/>
          <p:cNvSpPr>
            <a:spLocks noChangeArrowheads="1"/>
          </p:cNvSpPr>
          <p:nvPr/>
        </p:nvSpPr>
        <p:spPr bwMode="auto">
          <a:xfrm>
            <a:off x="3426971" y="3297830"/>
            <a:ext cx="3872983" cy="621986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the connection port between display board and PCB is loose or not connected</a:t>
            </a:r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5319087" y="5076047"/>
            <a:ext cx="0" cy="756345"/>
          </a:xfrm>
          <a:prstGeom prst="line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4422098" y="5829739"/>
            <a:ext cx="1952743" cy="479226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Check PCB</a:t>
            </a: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80405" y="4065281"/>
            <a:ext cx="2162741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b="0" i="0" kern="0" dirty="0">
                <a:solidFill>
                  <a:prstClr val="black"/>
                </a:solidFill>
                <a:ea typeface="宋体" pitchFamily="2" charset="-122"/>
              </a:rPr>
              <a:t>Component damaged?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180404" y="4554514"/>
            <a:ext cx="2162741" cy="473592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Any other material inside</a:t>
            </a:r>
            <a:r>
              <a:rPr kumimoji="0" lang="en-US" altLang="zh-CN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Times New Roman" pitchFamily="18" charset="0"/>
              </a:rPr>
              <a:t> the display board? Wet?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13350" y="5599424"/>
            <a:ext cx="2098360" cy="304315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Component damaged?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41470" y="6102986"/>
            <a:ext cx="2170367" cy="473592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  <a:extLst/>
        </p:spPr>
        <p:txBody>
          <a:bodyPr wrap="square" lIns="133731" tIns="66866" rIns="133731" bIns="66866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   </a:t>
            </a:r>
            <a:r>
              <a:rPr lang="en-US" altLang="zh-CN" sz="1100" b="0" i="0" kern="0" dirty="0">
                <a:solidFill>
                  <a:prstClr val="black"/>
                </a:solidFill>
                <a:ea typeface="宋体" pitchFamily="2" charset="-122"/>
                <a:cs typeface="Times New Roman" pitchFamily="18" charset="0"/>
              </a:rPr>
              <a:t>Any other material inside the display board? Wet</a:t>
            </a:r>
            <a:r>
              <a:rPr lang="en-US" altLang="zh-CN" sz="1100" b="0" i="0" kern="0" dirty="0" smtClean="0">
                <a:solidFill>
                  <a:prstClr val="black"/>
                </a:solidFill>
                <a:ea typeface="宋体" pitchFamily="2" charset="-122"/>
                <a:cs typeface="Times New Roman" pitchFamily="18" charset="0"/>
              </a:rPr>
              <a:t>?</a:t>
            </a:r>
            <a:endParaRPr lang="en-US" altLang="zh-CN" sz="1100" b="0" i="0" kern="0" dirty="0">
              <a:solidFill>
                <a:prstClr val="black"/>
              </a:solidFill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4" name="AutoShape 32"/>
          <p:cNvSpPr>
            <a:spLocks noChangeArrowheads="1"/>
          </p:cNvSpPr>
          <p:nvPr/>
        </p:nvSpPr>
        <p:spPr bwMode="auto">
          <a:xfrm>
            <a:off x="7874171" y="5709816"/>
            <a:ext cx="1603400" cy="525750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Replace main PCB</a:t>
            </a:r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 flipH="1">
            <a:off x="5289746" y="1196752"/>
            <a:ext cx="0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3473227" y="1556792"/>
            <a:ext cx="3780473" cy="48513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algn="ctr"/>
            <a:r>
              <a:rPr lang="en-US" altLang="zh-CN" sz="1100" b="0" dirty="0" smtClean="0">
                <a:solidFill>
                  <a:prstClr val="black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Display board communication error</a:t>
            </a:r>
            <a:endParaRPr lang="en-US" altLang="zh-CN" sz="1100" b="0" dirty="0"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5523409" y="3940715"/>
            <a:ext cx="964651" cy="28353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OK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>
            <a:off x="5523409" y="5358373"/>
            <a:ext cx="964651" cy="28353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OK</a:t>
            </a:r>
          </a:p>
        </p:txBody>
      </p:sp>
      <p:sp>
        <p:nvSpPr>
          <p:cNvPr id="76" name="Line 31"/>
          <p:cNvSpPr>
            <a:spLocks noChangeShapeType="1"/>
          </p:cNvSpPr>
          <p:nvPr/>
        </p:nvSpPr>
        <p:spPr bwMode="auto">
          <a:xfrm flipH="1" flipV="1">
            <a:off x="2461268" y="4318758"/>
            <a:ext cx="1020713" cy="189021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7" name="Line 31"/>
          <p:cNvSpPr>
            <a:spLocks noChangeShapeType="1"/>
          </p:cNvSpPr>
          <p:nvPr/>
        </p:nvSpPr>
        <p:spPr bwMode="auto">
          <a:xfrm flipH="1">
            <a:off x="2434753" y="4548004"/>
            <a:ext cx="1020713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 flipH="1" flipV="1">
            <a:off x="2288085" y="5751581"/>
            <a:ext cx="2041427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H="1">
            <a:off x="2343145" y="6093800"/>
            <a:ext cx="2041427" cy="283532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0" name="Text Box 15"/>
          <p:cNvSpPr txBox="1">
            <a:spLocks noChangeArrowheads="1"/>
          </p:cNvSpPr>
          <p:nvPr/>
        </p:nvSpPr>
        <p:spPr bwMode="auto">
          <a:xfrm>
            <a:off x="6594869" y="5661852"/>
            <a:ext cx="720090" cy="2835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731" tIns="66866" rIns="133731" bIns="66866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ea typeface="华文中宋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Error</a:t>
            </a:r>
          </a:p>
        </p:txBody>
      </p:sp>
      <p:sp>
        <p:nvSpPr>
          <p:cNvPr id="43" name="AutoShape 19"/>
          <p:cNvSpPr>
            <a:spLocks noChangeArrowheads="1"/>
          </p:cNvSpPr>
          <p:nvPr/>
        </p:nvSpPr>
        <p:spPr bwMode="auto">
          <a:xfrm>
            <a:off x="3389471" y="2418182"/>
            <a:ext cx="3872983" cy="425638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3731" tIns="66866" rIns="133731" bIns="66866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Power off and</a:t>
            </a:r>
            <a:r>
              <a:rPr kumimoji="0" lang="en-US" altLang="zh-CN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 restart the system 3 minutes later to check the error remain or not</a:t>
            </a:r>
            <a:endParaRPr kumimoji="0" lang="en-US" altLang="zh-CN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1" name="Line 6"/>
          <p:cNvSpPr>
            <a:spLocks noChangeShapeType="1"/>
          </p:cNvSpPr>
          <p:nvPr/>
        </p:nvSpPr>
        <p:spPr bwMode="auto">
          <a:xfrm flipH="1">
            <a:off x="5363463" y="2870408"/>
            <a:ext cx="0" cy="3512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3731" tIns="66866" rIns="133731" bIns="66866"/>
          <a:lstStyle/>
          <a:p>
            <a:endParaRPr lang="zh-CN" altLang="en-US" sz="1100" b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54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>
            <a:spLocks noChangeArrowheads="1"/>
          </p:cNvSpPr>
          <p:nvPr/>
        </p:nvSpPr>
        <p:spPr bwMode="auto">
          <a:xfrm>
            <a:off x="428983" y="323850"/>
            <a:ext cx="86407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eaLnBrk="1" hangingPunct="1"/>
            <a:r>
              <a:rPr kumimoji="0" lang="en-US" altLang="zh-CN" sz="3600" dirty="0" smtClean="0">
                <a:latin typeface="黑体" pitchFamily="2" charset="-122"/>
                <a:ea typeface="黑体" pitchFamily="2" charset="-122"/>
              </a:rPr>
              <a:t>					     </a:t>
            </a:r>
            <a:endParaRPr kumimoji="0" lang="es-AR" b="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446049" y="678816"/>
            <a:ext cx="8686800" cy="36513"/>
          </a:xfrm>
          <a:prstGeom prst="rect">
            <a:avLst/>
          </a:prstGeom>
          <a:gradFill rotWithShape="0">
            <a:gsLst>
              <a:gs pos="0">
                <a:srgbClr val="145064"/>
              </a:gs>
              <a:gs pos="100000">
                <a:srgbClr val="33CCFF">
                  <a:alpha val="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/>
          <a:p>
            <a:endParaRPr kumimoji="0" lang="zh-CN" altLang="en-US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0331" y="151916"/>
            <a:ext cx="8487346" cy="563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Leakage</a:t>
            </a:r>
            <a:r>
              <a:rPr kumimoji="0" lang="en-US" altLang="zh-CN" sz="3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kumimoji="0" lang="en-US" altLang="zh-CN" sz="3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protection (EC)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9" y="877888"/>
            <a:ext cx="6696744" cy="557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>
            <a:spLocks noChangeArrowheads="1"/>
          </p:cNvSpPr>
          <p:nvPr/>
        </p:nvSpPr>
        <p:spPr bwMode="auto">
          <a:xfrm>
            <a:off x="449263" y="323850"/>
            <a:ext cx="86407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eaLnBrk="1" hangingPunct="1"/>
            <a:r>
              <a:rPr kumimoji="0" lang="en-US" altLang="zh-CN" sz="3600" dirty="0" smtClean="0">
                <a:latin typeface="黑体" pitchFamily="2" charset="-122"/>
                <a:ea typeface="黑体" pitchFamily="2" charset="-122"/>
              </a:rPr>
              <a:t>					     </a:t>
            </a:r>
            <a:endParaRPr kumimoji="0" lang="es-AR" b="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446049" y="678816"/>
            <a:ext cx="8686800" cy="36513"/>
          </a:xfrm>
          <a:prstGeom prst="rect">
            <a:avLst/>
          </a:prstGeom>
          <a:gradFill rotWithShape="0">
            <a:gsLst>
              <a:gs pos="0">
                <a:srgbClr val="145064"/>
              </a:gs>
              <a:gs pos="100000">
                <a:srgbClr val="33CCFF">
                  <a:alpha val="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/>
          <a:p>
            <a:endParaRPr kumimoji="0" lang="zh-CN" altLang="en-US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" name="4 CuadroTexto"/>
          <p:cNvSpPr txBox="1">
            <a:spLocks noChangeArrowheads="1"/>
          </p:cNvSpPr>
          <p:nvPr/>
        </p:nvSpPr>
        <p:spPr bwMode="auto">
          <a:xfrm>
            <a:off x="283623" y="2965351"/>
            <a:ext cx="86407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algn="ctr" eaLnBrk="1" hangingPunct="1"/>
            <a:r>
              <a:rPr kumimoji="0"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  <a:endParaRPr kumimoji="0" lang="en-US" altLang="zh-CN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/>
            <a:endParaRPr kumimoji="0" lang="en-US" altLang="zh-CN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65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228</Words>
  <Application>Microsoft Office PowerPoint</Application>
  <PresentationFormat>自定义</PresentationFormat>
  <Paragraphs>55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MCM</dc:title>
  <dc:creator>Jimmyguoxm</dc:creator>
  <cp:lastModifiedBy>Midea_Win7_V201707</cp:lastModifiedBy>
  <cp:revision>1573</cp:revision>
  <cp:lastPrinted>2015-06-19T01:51:30Z</cp:lastPrinted>
  <dcterms:created xsi:type="dcterms:W3CDTF">1601-01-01T00:00:00Z</dcterms:created>
  <dcterms:modified xsi:type="dcterms:W3CDTF">2019-07-30T06:07:19Z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